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3" r:id="rId3"/>
    <p:sldMasterId id="2147483745" r:id="rId4"/>
  </p:sldMasterIdLst>
  <p:notesMasterIdLst>
    <p:notesMasterId r:id="rId26"/>
  </p:notesMasterIdLst>
  <p:handoutMasterIdLst>
    <p:handoutMasterId r:id="rId27"/>
  </p:handoutMasterIdLst>
  <p:sldIdLst>
    <p:sldId id="259" r:id="rId5"/>
    <p:sldId id="2076136532" r:id="rId6"/>
    <p:sldId id="2076136453" r:id="rId7"/>
    <p:sldId id="2076136468" r:id="rId8"/>
    <p:sldId id="2076136467" r:id="rId9"/>
    <p:sldId id="2076136455" r:id="rId10"/>
    <p:sldId id="11683" r:id="rId11"/>
    <p:sldId id="11713" r:id="rId12"/>
    <p:sldId id="2076136456" r:id="rId13"/>
    <p:sldId id="2076136486" r:id="rId14"/>
    <p:sldId id="2076136513" r:id="rId15"/>
    <p:sldId id="2076136487" r:id="rId16"/>
    <p:sldId id="2076136510" r:id="rId17"/>
    <p:sldId id="2076136488" r:id="rId18"/>
    <p:sldId id="2076136504" r:id="rId19"/>
    <p:sldId id="2076136489" r:id="rId20"/>
    <p:sldId id="2076136506" r:id="rId21"/>
    <p:sldId id="2076136538" r:id="rId22"/>
    <p:sldId id="2076136323" r:id="rId23"/>
    <p:sldId id="2076136539" r:id="rId24"/>
    <p:sldId id="17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7688" autoAdjust="0"/>
  </p:normalViewPr>
  <p:slideViewPr>
    <p:cSldViewPr snapToGrid="0">
      <p:cViewPr varScale="1">
        <p:scale>
          <a:sx n="63" d="100"/>
          <a:sy n="63" d="100"/>
        </p:scale>
        <p:origin x="1363" y="58"/>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18/03/2021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18/03/2021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732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3/18/2021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28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3342139" eaLnBrk="0" hangingPunct="0"/>
            <a:r>
              <a:rPr lang="en-US" sz="15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fld id="{964FF4EC-4F69-4C02-AA2C-D40E4603CF7E}" type="datetime8">
              <a:rPr lang="en-US" smtClean="0"/>
              <a:t>3/18/2021 7:48 AM</a:t>
            </a:fld>
            <a:endParaRPr lang="en-US"/>
          </a:p>
        </p:txBody>
      </p:sp>
    </p:spTree>
    <p:extLst>
      <p:ext uri="{BB962C8B-B14F-4D97-AF65-F5344CB8AC3E}">
        <p14:creationId xmlns:p14="http://schemas.microsoft.com/office/powerpoint/2010/main" val="192562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fld id="{B634A407-23FD-4204-83F7-7C93442C7350}" type="slidenum">
              <a:rPr lang="en-GB" smtClean="0"/>
              <a:t>9</a:t>
            </a:fld>
            <a:endParaRPr lang="en-GB"/>
          </a:p>
        </p:txBody>
      </p:sp>
    </p:spTree>
    <p:extLst>
      <p:ext uri="{BB962C8B-B14F-4D97-AF65-F5344CB8AC3E}">
        <p14:creationId xmlns:p14="http://schemas.microsoft.com/office/powerpoint/2010/main" val="133217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3/18/2021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28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72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53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120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2687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94552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C860-3705-4624-933C-8B2AAD5A1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452EC7-7124-4E13-8EB0-79EE9077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40036-84DC-491F-BDDB-5545EEB3819A}"/>
              </a:ext>
            </a:extLst>
          </p:cNvPr>
          <p:cNvSpPr>
            <a:spLocks noGrp="1"/>
          </p:cNvSpPr>
          <p:nvPr>
            <p:ph type="dt" sz="half" idx="10"/>
          </p:nvPr>
        </p:nvSpPr>
        <p:spPr/>
        <p:txBody>
          <a:bodyPr/>
          <a:lstStyle/>
          <a:p>
            <a:fld id="{C780BB07-A51D-4F23-BB90-10593D7CB587}" type="datetimeFigureOut">
              <a:rPr lang="en-US" smtClean="0"/>
              <a:t>3/18/2021</a:t>
            </a:fld>
            <a:endParaRPr lang="en-US"/>
          </a:p>
        </p:txBody>
      </p:sp>
      <p:sp>
        <p:nvSpPr>
          <p:cNvPr id="5" name="Footer Placeholder 4">
            <a:extLst>
              <a:ext uri="{FF2B5EF4-FFF2-40B4-BE49-F238E27FC236}">
                <a16:creationId xmlns:a16="http://schemas.microsoft.com/office/drawing/2014/main" id="{8A79B987-8B68-4DB9-A3D4-136422CED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5DCA2-A022-488E-8836-3601BCA13B43}"/>
              </a:ext>
            </a:extLst>
          </p:cNvPr>
          <p:cNvSpPr>
            <a:spLocks noGrp="1"/>
          </p:cNvSpPr>
          <p:nvPr>
            <p:ph type="sldNum" sz="quarter" idx="12"/>
          </p:nvPr>
        </p:nvSpPr>
        <p:spPr/>
        <p:txBody>
          <a:bodyPr/>
          <a:lstStyle/>
          <a:p>
            <a:fld id="{0751DC8B-EC00-49C7-8F54-54488D9F81EE}" type="slidenum">
              <a:rPr lang="en-US" smtClean="0"/>
              <a:t>‹#›</a:t>
            </a:fld>
            <a:endParaRPr lang="en-US"/>
          </a:p>
        </p:txBody>
      </p:sp>
    </p:spTree>
    <p:extLst>
      <p:ext uri="{BB962C8B-B14F-4D97-AF65-F5344CB8AC3E}">
        <p14:creationId xmlns:p14="http://schemas.microsoft.com/office/powerpoint/2010/main" val="17193444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2F4D-E0B1-409D-8513-DB9428376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A6E03-01F4-41C5-A69E-CC7882140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92782E-4320-4144-B548-1C299F461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F3D27F-A1BC-46BF-84C8-CE8CEEBC544D}"/>
              </a:ext>
            </a:extLst>
          </p:cNvPr>
          <p:cNvSpPr>
            <a:spLocks noGrp="1"/>
          </p:cNvSpPr>
          <p:nvPr>
            <p:ph type="dt" sz="half" idx="10"/>
          </p:nvPr>
        </p:nvSpPr>
        <p:spPr/>
        <p:txBody>
          <a:bodyPr/>
          <a:lstStyle/>
          <a:p>
            <a:fld id="{A95C1846-684D-42D1-BB5B-B2D6FB9ED013}" type="datetimeFigureOut">
              <a:rPr lang="en-US" smtClean="0"/>
              <a:t>3/18/2021</a:t>
            </a:fld>
            <a:endParaRPr lang="en-US"/>
          </a:p>
        </p:txBody>
      </p:sp>
      <p:sp>
        <p:nvSpPr>
          <p:cNvPr id="6" name="Footer Placeholder 5">
            <a:extLst>
              <a:ext uri="{FF2B5EF4-FFF2-40B4-BE49-F238E27FC236}">
                <a16:creationId xmlns:a16="http://schemas.microsoft.com/office/drawing/2014/main" id="{4E0D8530-8822-4922-A963-A9A1F902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789BED-7F6D-451E-8B86-8D0346543EBF}"/>
              </a:ext>
            </a:extLst>
          </p:cNvPr>
          <p:cNvSpPr>
            <a:spLocks noGrp="1"/>
          </p:cNvSpPr>
          <p:nvPr>
            <p:ph type="sldNum" sz="quarter" idx="12"/>
          </p:nvPr>
        </p:nvSpPr>
        <p:spPr/>
        <p:txBody>
          <a:bodyPr/>
          <a:lstStyle/>
          <a:p>
            <a:fld id="{1820B022-CAEE-43B0-8BE1-45E72B3DA3B3}" type="slidenum">
              <a:rPr lang="en-US" smtClean="0"/>
              <a:t>‹#›</a:t>
            </a:fld>
            <a:endParaRPr lang="en-US"/>
          </a:p>
        </p:txBody>
      </p:sp>
    </p:spTree>
    <p:extLst>
      <p:ext uri="{BB962C8B-B14F-4D97-AF65-F5344CB8AC3E}">
        <p14:creationId xmlns:p14="http://schemas.microsoft.com/office/powerpoint/2010/main" val="4202043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349F14-A643-4F67-9AC6-53D25993A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3746053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36189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7791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58175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27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534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621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59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251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872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049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901101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4369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38836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489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484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523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81306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872239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350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584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9567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56015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9574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865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9655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441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11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166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8861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618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32331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39764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79276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425124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018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191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849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877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91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487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284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61681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61964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0290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6468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9698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94669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129420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85970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5938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71800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07785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39864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7040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2682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16666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image" Target="../media/image12.emf"/><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12.emf"/><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78" r:id="rId19"/>
    <p:sldLayoutId id="2147483679" r:id="rId20"/>
    <p:sldLayoutId id="214748371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59711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3233139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jp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Docs/powerapps-docs/tree/live/powerapps-docs" TargetMode="External"/><Relationship Id="rId2" Type="http://schemas.openxmlformats.org/officeDocument/2006/relationships/hyperlink" Target="https://github.com/microsoft/PowerApps-Samples/tree/master/ai-builde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AI Builder</a:t>
            </a:r>
          </a:p>
          <a:p>
            <a:endParaRPr lang="en-US" sz="36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72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CD3E5-16FF-4C7E-9EEF-7ED37D14C83D}"/>
              </a:ext>
            </a:extLst>
          </p:cNvPr>
          <p:cNvSpPr/>
          <p:nvPr/>
        </p:nvSpPr>
        <p:spPr bwMode="auto">
          <a:xfrm>
            <a:off x="0" y="5316264"/>
            <a:ext cx="12192000" cy="15417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3">
            <a:extLst>
              <a:ext uri="{FF2B5EF4-FFF2-40B4-BE49-F238E27FC236}">
                <a16:creationId xmlns:a16="http://schemas.microsoft.com/office/drawing/2014/main" id="{0E8DEF27-B9F2-46BB-9BD7-36E78A3B4A13}"/>
              </a:ext>
            </a:extLst>
          </p:cNvPr>
          <p:cNvSpPr txBox="1">
            <a:spLocks/>
          </p:cNvSpPr>
          <p:nvPr/>
        </p:nvSpPr>
        <p:spPr>
          <a:xfrm>
            <a:off x="0" y="607500"/>
            <a:ext cx="12192000" cy="649055"/>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AI Builder </a:t>
            </a:r>
          </a:p>
        </p:txBody>
      </p:sp>
      <p:sp>
        <p:nvSpPr>
          <p:cNvPr id="3" name="TextBox 2">
            <a:extLst>
              <a:ext uri="{FF2B5EF4-FFF2-40B4-BE49-F238E27FC236}">
                <a16:creationId xmlns:a16="http://schemas.microsoft.com/office/drawing/2014/main" id="{A55F7411-10D7-40DF-9A29-F02A44B9A009}"/>
              </a:ext>
            </a:extLst>
          </p:cNvPr>
          <p:cNvSpPr txBox="1"/>
          <p:nvPr/>
        </p:nvSpPr>
        <p:spPr>
          <a:xfrm>
            <a:off x="932782" y="3487954"/>
            <a:ext cx="2847235" cy="139281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45"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Easy to use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Guided point and click AI applications</a:t>
            </a:r>
          </a:p>
        </p:txBody>
      </p:sp>
      <p:sp>
        <p:nvSpPr>
          <p:cNvPr id="6" name="TextBox 5">
            <a:extLst>
              <a:ext uri="{FF2B5EF4-FFF2-40B4-BE49-F238E27FC236}">
                <a16:creationId xmlns:a16="http://schemas.microsoft.com/office/drawing/2014/main" id="{540CE665-D429-40DF-B914-178854A2776F}"/>
              </a:ext>
            </a:extLst>
          </p:cNvPr>
          <p:cNvSpPr txBox="1"/>
          <p:nvPr/>
        </p:nvSpPr>
        <p:spPr>
          <a:xfrm>
            <a:off x="4617162" y="3487954"/>
            <a:ext cx="2725391" cy="170784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45"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Empowering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AI for every </a:t>
            </a:r>
            <a:b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b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skill level</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7" name="TextBox 6">
            <a:extLst>
              <a:ext uri="{FF2B5EF4-FFF2-40B4-BE49-F238E27FC236}">
                <a16:creationId xmlns:a16="http://schemas.microsoft.com/office/drawing/2014/main" id="{7D7CA62B-616B-4135-B58A-7C54598504B8}"/>
              </a:ext>
            </a:extLst>
          </p:cNvPr>
          <p:cNvSpPr txBox="1"/>
          <p:nvPr/>
        </p:nvSpPr>
        <p:spPr>
          <a:xfrm>
            <a:off x="7820618" y="3487954"/>
            <a:ext cx="3515262" cy="1277273"/>
          </a:xfrm>
          <a:prstGeom prst="rect">
            <a:avLst/>
          </a:prstGeom>
          <a:noFill/>
        </p:spPr>
        <p:txBody>
          <a:bodyPr wrap="square"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Extensible</a:t>
            </a:r>
            <a:r>
              <a:rPr kumimoji="0" lang="en-US" sz="235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 </a:t>
            </a:r>
            <a:endPar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Embedded within the Power Platform and Dynamics 365  </a:t>
            </a: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Segoe UI"/>
            </a:endParaRPr>
          </a:p>
        </p:txBody>
      </p:sp>
      <p:grpSp>
        <p:nvGrpSpPr>
          <p:cNvPr id="32" name="Group 31">
            <a:extLst>
              <a:ext uri="{FF2B5EF4-FFF2-40B4-BE49-F238E27FC236}">
                <a16:creationId xmlns:a16="http://schemas.microsoft.com/office/drawing/2014/main" id="{C9C5B23F-F856-4802-A220-FB30D5186869}"/>
              </a:ext>
            </a:extLst>
          </p:cNvPr>
          <p:cNvGrpSpPr/>
          <p:nvPr/>
        </p:nvGrpSpPr>
        <p:grpSpPr>
          <a:xfrm>
            <a:off x="8801012" y="1749329"/>
            <a:ext cx="1554480" cy="1554480"/>
            <a:chOff x="8351553" y="2152015"/>
            <a:chExt cx="1554480" cy="1554480"/>
          </a:xfrm>
        </p:grpSpPr>
        <p:sp>
          <p:nvSpPr>
            <p:cNvPr id="29" name="Oval 28">
              <a:extLst>
                <a:ext uri="{FF2B5EF4-FFF2-40B4-BE49-F238E27FC236}">
                  <a16:creationId xmlns:a16="http://schemas.microsoft.com/office/drawing/2014/main" id="{8E805A19-D05B-4B42-A1E6-97EB8EC42A78}"/>
                </a:ext>
              </a:extLst>
            </p:cNvPr>
            <p:cNvSpPr/>
            <p:nvPr/>
          </p:nvSpPr>
          <p:spPr bwMode="auto">
            <a:xfrm>
              <a:off x="8351553"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812FECB-C406-4997-9CB6-0A3DE8159305}"/>
                </a:ext>
              </a:extLst>
            </p:cNvPr>
            <p:cNvGrpSpPr/>
            <p:nvPr/>
          </p:nvGrpSpPr>
          <p:grpSpPr>
            <a:xfrm>
              <a:off x="8679698" y="2480160"/>
              <a:ext cx="898191" cy="898191"/>
              <a:chOff x="3146536" y="4187094"/>
              <a:chExt cx="536745" cy="536745"/>
            </a:xfrm>
          </p:grpSpPr>
          <p:sp>
            <p:nvSpPr>
              <p:cNvPr id="12" name="Freeform 1086">
                <a:extLst>
                  <a:ext uri="{FF2B5EF4-FFF2-40B4-BE49-F238E27FC236}">
                    <a16:creationId xmlns:a16="http://schemas.microsoft.com/office/drawing/2014/main" id="{4DC0ABD3-17DE-4862-8A49-A939EBEB52D4}"/>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 name="Freeform 1083">
                <a:extLst>
                  <a:ext uri="{FF2B5EF4-FFF2-40B4-BE49-F238E27FC236}">
                    <a16:creationId xmlns:a16="http://schemas.microsoft.com/office/drawing/2014/main" id="{78023BE6-623D-46BD-AE18-485FC3BE493B}"/>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 name="Freeform 1084">
                <a:extLst>
                  <a:ext uri="{FF2B5EF4-FFF2-40B4-BE49-F238E27FC236}">
                    <a16:creationId xmlns:a16="http://schemas.microsoft.com/office/drawing/2014/main" id="{D34AF260-C554-459C-9BE8-F7BACFA31FFC}"/>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5" name="Freeform 1085">
                <a:extLst>
                  <a:ext uri="{FF2B5EF4-FFF2-40B4-BE49-F238E27FC236}">
                    <a16:creationId xmlns:a16="http://schemas.microsoft.com/office/drawing/2014/main" id="{CF0F1059-D667-48BF-AE40-E643CDFDB908}"/>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A69E0AC2-AA04-487C-B313-4ABF5F4388FB}"/>
              </a:ext>
            </a:extLst>
          </p:cNvPr>
          <p:cNvGrpSpPr/>
          <p:nvPr/>
        </p:nvGrpSpPr>
        <p:grpSpPr>
          <a:xfrm>
            <a:off x="5206888" y="1749329"/>
            <a:ext cx="1554480" cy="1554480"/>
            <a:chOff x="4891044" y="2152015"/>
            <a:chExt cx="1554480" cy="1554480"/>
          </a:xfrm>
        </p:grpSpPr>
        <p:sp>
          <p:nvSpPr>
            <p:cNvPr id="28" name="Oval 27">
              <a:extLst>
                <a:ext uri="{FF2B5EF4-FFF2-40B4-BE49-F238E27FC236}">
                  <a16:creationId xmlns:a16="http://schemas.microsoft.com/office/drawing/2014/main" id="{7584254C-9B9B-45E2-828E-04BB9866C520}"/>
                </a:ext>
              </a:extLst>
            </p:cNvPr>
            <p:cNvSpPr/>
            <p:nvPr/>
          </p:nvSpPr>
          <p:spPr bwMode="auto">
            <a:xfrm>
              <a:off x="4891044"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87201388-9AB2-43E1-88B9-A91A00F702CD}"/>
                </a:ext>
              </a:extLst>
            </p:cNvPr>
            <p:cNvGrpSpPr/>
            <p:nvPr/>
          </p:nvGrpSpPr>
          <p:grpSpPr>
            <a:xfrm>
              <a:off x="5232339" y="2493310"/>
              <a:ext cx="871890" cy="871890"/>
              <a:chOff x="2600700" y="3447399"/>
              <a:chExt cx="536745" cy="536745"/>
            </a:xfrm>
          </p:grpSpPr>
          <p:sp>
            <p:nvSpPr>
              <p:cNvPr id="17" name="Freeform 974">
                <a:extLst>
                  <a:ext uri="{FF2B5EF4-FFF2-40B4-BE49-F238E27FC236}">
                    <a16:creationId xmlns:a16="http://schemas.microsoft.com/office/drawing/2014/main" id="{A2D51C2E-2CBD-40D6-BD74-FF0E943820A1}"/>
                  </a:ext>
                </a:extLst>
              </p:cNvPr>
              <p:cNvSpPr>
                <a:spLocks noEditPoints="1"/>
              </p:cNvSpPr>
              <p:nvPr/>
            </p:nvSpPr>
            <p:spPr bwMode="auto">
              <a:xfrm>
                <a:off x="2637537" y="3478972"/>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 name="Oval 986">
                <a:extLst>
                  <a:ext uri="{FF2B5EF4-FFF2-40B4-BE49-F238E27FC236}">
                    <a16:creationId xmlns:a16="http://schemas.microsoft.com/office/drawing/2014/main" id="{AD8028DC-AA06-4AD1-85E2-B87CD8F19637}"/>
                  </a:ext>
                </a:extLst>
              </p:cNvPr>
              <p:cNvSpPr>
                <a:spLocks noChangeArrowheads="1"/>
              </p:cNvSpPr>
              <p:nvPr/>
            </p:nvSpPr>
            <p:spPr bwMode="auto">
              <a:xfrm>
                <a:off x="2784879" y="3878900"/>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9" name="Oval 987">
                <a:extLst>
                  <a:ext uri="{FF2B5EF4-FFF2-40B4-BE49-F238E27FC236}">
                    <a16:creationId xmlns:a16="http://schemas.microsoft.com/office/drawing/2014/main" id="{0DABB962-8DF0-4E6D-BADD-74BC77A0D3B1}"/>
                  </a:ext>
                </a:extLst>
              </p:cNvPr>
              <p:cNvSpPr>
                <a:spLocks noChangeArrowheads="1"/>
              </p:cNvSpPr>
              <p:nvPr/>
            </p:nvSpPr>
            <p:spPr bwMode="auto">
              <a:xfrm>
                <a:off x="3032201" y="3731558"/>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 name="Oval 988">
                <a:extLst>
                  <a:ext uri="{FF2B5EF4-FFF2-40B4-BE49-F238E27FC236}">
                    <a16:creationId xmlns:a16="http://schemas.microsoft.com/office/drawing/2014/main" id="{FFA20666-7AD5-4E0C-ACE4-44271B8D3DE9}"/>
                  </a:ext>
                </a:extLst>
              </p:cNvPr>
              <p:cNvSpPr>
                <a:spLocks noChangeArrowheads="1"/>
              </p:cNvSpPr>
              <p:nvPr/>
            </p:nvSpPr>
            <p:spPr bwMode="auto">
              <a:xfrm>
                <a:off x="2648061" y="3494761"/>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1" name="Oval 989">
                <a:extLst>
                  <a:ext uri="{FF2B5EF4-FFF2-40B4-BE49-F238E27FC236}">
                    <a16:creationId xmlns:a16="http://schemas.microsoft.com/office/drawing/2014/main" id="{8BB4B283-C819-45A6-8BE7-F87B71669345}"/>
                  </a:ext>
                </a:extLst>
              </p:cNvPr>
              <p:cNvSpPr>
                <a:spLocks noChangeArrowheads="1"/>
              </p:cNvSpPr>
              <p:nvPr/>
            </p:nvSpPr>
            <p:spPr bwMode="auto">
              <a:xfrm>
                <a:off x="2816452" y="3647363"/>
                <a:ext cx="99984" cy="99984"/>
              </a:xfrm>
              <a:prstGeom prst="ellipse">
                <a:avLst/>
              </a:prstGeom>
              <a:solidFill>
                <a:srgbClr val="3C3C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 name="Oval 990">
                <a:extLst>
                  <a:ext uri="{FF2B5EF4-FFF2-40B4-BE49-F238E27FC236}">
                    <a16:creationId xmlns:a16="http://schemas.microsoft.com/office/drawing/2014/main" id="{ECEBE71D-5E66-4F38-B03D-BC487480B05B}"/>
                  </a:ext>
                </a:extLst>
              </p:cNvPr>
              <p:cNvSpPr>
                <a:spLocks noChangeArrowheads="1"/>
              </p:cNvSpPr>
              <p:nvPr/>
            </p:nvSpPr>
            <p:spPr bwMode="auto">
              <a:xfrm>
                <a:off x="2953269" y="344739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 name="Oval 991">
                <a:extLst>
                  <a:ext uri="{FF2B5EF4-FFF2-40B4-BE49-F238E27FC236}">
                    <a16:creationId xmlns:a16="http://schemas.microsoft.com/office/drawing/2014/main" id="{4237057D-100A-47C7-8CE9-6F9DB6D3FFB5}"/>
                  </a:ext>
                </a:extLst>
              </p:cNvPr>
              <p:cNvSpPr>
                <a:spLocks noChangeArrowheads="1"/>
              </p:cNvSpPr>
              <p:nvPr/>
            </p:nvSpPr>
            <p:spPr bwMode="auto">
              <a:xfrm>
                <a:off x="2600700" y="3731558"/>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9639F39F-9514-49F0-830F-2E598E93BE44}"/>
              </a:ext>
            </a:extLst>
          </p:cNvPr>
          <p:cNvGrpSpPr/>
          <p:nvPr/>
        </p:nvGrpSpPr>
        <p:grpSpPr>
          <a:xfrm>
            <a:off x="1579160" y="1749329"/>
            <a:ext cx="1554480" cy="1554480"/>
            <a:chOff x="1430535" y="2152015"/>
            <a:chExt cx="1554480" cy="1554480"/>
          </a:xfrm>
        </p:grpSpPr>
        <p:sp>
          <p:nvSpPr>
            <p:cNvPr id="27" name="Oval 26">
              <a:extLst>
                <a:ext uri="{FF2B5EF4-FFF2-40B4-BE49-F238E27FC236}">
                  <a16:creationId xmlns:a16="http://schemas.microsoft.com/office/drawing/2014/main" id="{E8BC8544-F12A-4BF2-8133-FACD7DBDEC6D}"/>
                </a:ext>
              </a:extLst>
            </p:cNvPr>
            <p:cNvSpPr/>
            <p:nvPr/>
          </p:nvSpPr>
          <p:spPr bwMode="auto">
            <a:xfrm>
              <a:off x="1430535"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267F2296-3BD3-4417-808D-683CD69EA729}"/>
                </a:ext>
              </a:extLst>
            </p:cNvPr>
            <p:cNvGrpSpPr/>
            <p:nvPr/>
          </p:nvGrpSpPr>
          <p:grpSpPr>
            <a:xfrm>
              <a:off x="1840832" y="2546749"/>
              <a:ext cx="733887" cy="784615"/>
              <a:chOff x="1947714" y="4611749"/>
              <a:chExt cx="344488" cy="368300"/>
            </a:xfrm>
          </p:grpSpPr>
          <p:sp>
            <p:nvSpPr>
              <p:cNvPr id="25" name="Freeform 206">
                <a:extLst>
                  <a:ext uri="{FF2B5EF4-FFF2-40B4-BE49-F238E27FC236}">
                    <a16:creationId xmlns:a16="http://schemas.microsoft.com/office/drawing/2014/main" id="{FF8042C3-2C41-4657-AD33-C352D87247DE}"/>
                  </a:ext>
                </a:extLst>
              </p:cNvPr>
              <p:cNvSpPr>
                <a:spLocks/>
              </p:cNvSpPr>
              <p:nvPr/>
            </p:nvSpPr>
            <p:spPr bwMode="auto">
              <a:xfrm>
                <a:off x="1947714" y="4611749"/>
                <a:ext cx="119063" cy="190500"/>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3C3C4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6" name="Freeform 207">
                <a:extLst>
                  <a:ext uri="{FF2B5EF4-FFF2-40B4-BE49-F238E27FC236}">
                    <a16:creationId xmlns:a16="http://schemas.microsoft.com/office/drawing/2014/main" id="{E938FC10-99FC-4165-AD21-0189AE949F02}"/>
                  </a:ext>
                </a:extLst>
              </p:cNvPr>
              <p:cNvSpPr>
                <a:spLocks/>
              </p:cNvSpPr>
              <p:nvPr/>
            </p:nvSpPr>
            <p:spPr bwMode="auto">
              <a:xfrm>
                <a:off x="2004864" y="4637149"/>
                <a:ext cx="287338" cy="342900"/>
              </a:xfrm>
              <a:custGeom>
                <a:avLst/>
                <a:gdLst>
                  <a:gd name="T0" fmla="*/ 270 w 291"/>
                  <a:gd name="T1" fmla="*/ 105 h 348"/>
                  <a:gd name="T2" fmla="*/ 270 w 291"/>
                  <a:gd name="T3" fmla="*/ 105 h 348"/>
                  <a:gd name="T4" fmla="*/ 250 w 291"/>
                  <a:gd name="T5" fmla="*/ 125 h 348"/>
                  <a:gd name="T6" fmla="*/ 250 w 291"/>
                  <a:gd name="T7" fmla="*/ 162 h 348"/>
                  <a:gd name="T8" fmla="*/ 237 w 291"/>
                  <a:gd name="T9" fmla="*/ 162 h 348"/>
                  <a:gd name="T10" fmla="*/ 237 w 291"/>
                  <a:gd name="T11" fmla="*/ 96 h 348"/>
                  <a:gd name="T12" fmla="*/ 216 w 291"/>
                  <a:gd name="T13" fmla="*/ 76 h 348"/>
                  <a:gd name="T14" fmla="*/ 196 w 291"/>
                  <a:gd name="T15" fmla="*/ 96 h 348"/>
                  <a:gd name="T16" fmla="*/ 196 w 291"/>
                  <a:gd name="T17" fmla="*/ 162 h 348"/>
                  <a:gd name="T18" fmla="*/ 183 w 291"/>
                  <a:gd name="T19" fmla="*/ 162 h 348"/>
                  <a:gd name="T20" fmla="*/ 183 w 291"/>
                  <a:gd name="T21" fmla="*/ 96 h 348"/>
                  <a:gd name="T22" fmla="*/ 163 w 291"/>
                  <a:gd name="T23" fmla="*/ 76 h 348"/>
                  <a:gd name="T24" fmla="*/ 143 w 291"/>
                  <a:gd name="T25" fmla="*/ 96 h 348"/>
                  <a:gd name="T26" fmla="*/ 143 w 291"/>
                  <a:gd name="T27" fmla="*/ 162 h 348"/>
                  <a:gd name="T28" fmla="*/ 130 w 291"/>
                  <a:gd name="T29" fmla="*/ 162 h 348"/>
                  <a:gd name="T30" fmla="*/ 130 w 291"/>
                  <a:gd name="T31" fmla="*/ 20 h 348"/>
                  <a:gd name="T32" fmla="*/ 110 w 291"/>
                  <a:gd name="T33" fmla="*/ 0 h 348"/>
                  <a:gd name="T34" fmla="*/ 90 w 291"/>
                  <a:gd name="T35" fmla="*/ 20 h 348"/>
                  <a:gd name="T36" fmla="*/ 90 w 291"/>
                  <a:gd name="T37" fmla="*/ 162 h 348"/>
                  <a:gd name="T38" fmla="*/ 90 w 291"/>
                  <a:gd name="T39" fmla="*/ 214 h 348"/>
                  <a:gd name="T40" fmla="*/ 44 w 291"/>
                  <a:gd name="T41" fmla="*/ 195 h 348"/>
                  <a:gd name="T42" fmla="*/ 7 w 291"/>
                  <a:gd name="T43" fmla="*/ 197 h 348"/>
                  <a:gd name="T44" fmla="*/ 8 w 291"/>
                  <a:gd name="T45" fmla="*/ 216 h 348"/>
                  <a:gd name="T46" fmla="*/ 118 w 291"/>
                  <a:gd name="T47" fmla="*/ 326 h 348"/>
                  <a:gd name="T48" fmla="*/ 204 w 291"/>
                  <a:gd name="T49" fmla="*/ 342 h 348"/>
                  <a:gd name="T50" fmla="*/ 290 w 291"/>
                  <a:gd name="T51" fmla="*/ 277 h 348"/>
                  <a:gd name="T52" fmla="*/ 290 w 291"/>
                  <a:gd name="T53" fmla="*/ 164 h 348"/>
                  <a:gd name="T54" fmla="*/ 290 w 291"/>
                  <a:gd name="T55" fmla="*/ 162 h 348"/>
                  <a:gd name="T56" fmla="*/ 290 w 291"/>
                  <a:gd name="T57" fmla="*/ 125 h 348"/>
                  <a:gd name="T58" fmla="*/ 270 w 291"/>
                  <a:gd name="T59" fmla="*/ 10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348">
                    <a:moveTo>
                      <a:pt x="270" y="105"/>
                    </a:moveTo>
                    <a:lnTo>
                      <a:pt x="270" y="105"/>
                    </a:lnTo>
                    <a:cubicBezTo>
                      <a:pt x="259" y="105"/>
                      <a:pt x="250" y="114"/>
                      <a:pt x="250" y="125"/>
                    </a:cubicBezTo>
                    <a:lnTo>
                      <a:pt x="250" y="162"/>
                    </a:lnTo>
                    <a:lnTo>
                      <a:pt x="237" y="162"/>
                    </a:lnTo>
                    <a:lnTo>
                      <a:pt x="237" y="96"/>
                    </a:lnTo>
                    <a:cubicBezTo>
                      <a:pt x="237" y="85"/>
                      <a:pt x="228" y="76"/>
                      <a:pt x="216" y="76"/>
                    </a:cubicBezTo>
                    <a:cubicBezTo>
                      <a:pt x="205" y="76"/>
                      <a:pt x="196" y="85"/>
                      <a:pt x="196" y="96"/>
                    </a:cubicBezTo>
                    <a:lnTo>
                      <a:pt x="196" y="162"/>
                    </a:lnTo>
                    <a:lnTo>
                      <a:pt x="183" y="162"/>
                    </a:lnTo>
                    <a:lnTo>
                      <a:pt x="183" y="96"/>
                    </a:lnTo>
                    <a:cubicBezTo>
                      <a:pt x="183" y="85"/>
                      <a:pt x="174" y="76"/>
                      <a:pt x="163" y="76"/>
                    </a:cubicBezTo>
                    <a:cubicBezTo>
                      <a:pt x="152" y="76"/>
                      <a:pt x="143" y="85"/>
                      <a:pt x="143" y="96"/>
                    </a:cubicBezTo>
                    <a:lnTo>
                      <a:pt x="143" y="162"/>
                    </a:lnTo>
                    <a:lnTo>
                      <a:pt x="130" y="162"/>
                    </a:lnTo>
                    <a:lnTo>
                      <a:pt x="130" y="20"/>
                    </a:lnTo>
                    <a:cubicBezTo>
                      <a:pt x="130" y="9"/>
                      <a:pt x="121" y="0"/>
                      <a:pt x="110" y="0"/>
                    </a:cubicBezTo>
                    <a:cubicBezTo>
                      <a:pt x="98" y="0"/>
                      <a:pt x="90" y="9"/>
                      <a:pt x="90" y="20"/>
                    </a:cubicBezTo>
                    <a:lnTo>
                      <a:pt x="90" y="162"/>
                    </a:lnTo>
                    <a:lnTo>
                      <a:pt x="90" y="214"/>
                    </a:lnTo>
                    <a:lnTo>
                      <a:pt x="44" y="195"/>
                    </a:lnTo>
                    <a:cubicBezTo>
                      <a:pt x="44" y="195"/>
                      <a:pt x="15" y="185"/>
                      <a:pt x="7" y="197"/>
                    </a:cubicBezTo>
                    <a:cubicBezTo>
                      <a:pt x="0" y="209"/>
                      <a:pt x="8" y="216"/>
                      <a:pt x="8" y="216"/>
                    </a:cubicBezTo>
                    <a:lnTo>
                      <a:pt x="118" y="326"/>
                    </a:lnTo>
                    <a:cubicBezTo>
                      <a:pt x="145" y="348"/>
                      <a:pt x="204" y="342"/>
                      <a:pt x="204" y="342"/>
                    </a:cubicBezTo>
                    <a:cubicBezTo>
                      <a:pt x="291" y="333"/>
                      <a:pt x="290" y="277"/>
                      <a:pt x="290" y="277"/>
                    </a:cubicBezTo>
                    <a:lnTo>
                      <a:pt x="290" y="164"/>
                    </a:lnTo>
                    <a:lnTo>
                      <a:pt x="290" y="162"/>
                    </a:lnTo>
                    <a:lnTo>
                      <a:pt x="290" y="125"/>
                    </a:lnTo>
                    <a:cubicBezTo>
                      <a:pt x="290" y="114"/>
                      <a:pt x="281" y="105"/>
                      <a:pt x="270" y="105"/>
                    </a:cubicBezTo>
                    <a:close/>
                  </a:path>
                </a:pathLst>
              </a:custGeom>
              <a:solidFill>
                <a:srgbClr val="75757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B37C6D2-D004-4AA6-8F01-6C3DB206F0F4}"/>
              </a:ext>
            </a:extLst>
          </p:cNvPr>
          <p:cNvGrpSpPr/>
          <p:nvPr/>
        </p:nvGrpSpPr>
        <p:grpSpPr>
          <a:xfrm>
            <a:off x="7203149" y="5655492"/>
            <a:ext cx="3195725" cy="615553"/>
            <a:chOff x="6541028" y="5655492"/>
            <a:chExt cx="3195725" cy="615553"/>
          </a:xfrm>
        </p:grpSpPr>
        <p:sp>
          <p:nvSpPr>
            <p:cNvPr id="34" name="Text Placeholder 2">
              <a:extLst>
                <a:ext uri="{FF2B5EF4-FFF2-40B4-BE49-F238E27FC236}">
                  <a16:creationId xmlns:a16="http://schemas.microsoft.com/office/drawing/2014/main" id="{7C2B9143-CDB2-4B2D-8E23-A4912D94FA9D}"/>
                </a:ext>
              </a:extLst>
            </p:cNvPr>
            <p:cNvSpPr txBox="1">
              <a:spLocks/>
            </p:cNvSpPr>
            <p:nvPr/>
          </p:nvSpPr>
          <p:spPr>
            <a:xfrm>
              <a:off x="7219072" y="5655492"/>
              <a:ext cx="251768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Security, compliance, </a:t>
              </a:r>
              <a:b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user roles</a:t>
              </a:r>
            </a:p>
          </p:txBody>
        </p:sp>
        <p:grpSp>
          <p:nvGrpSpPr>
            <p:cNvPr id="9" name="Group 8">
              <a:extLst>
                <a:ext uri="{FF2B5EF4-FFF2-40B4-BE49-F238E27FC236}">
                  <a16:creationId xmlns:a16="http://schemas.microsoft.com/office/drawing/2014/main" id="{FE37A809-40B2-4C6E-AE6B-0509B58F1A4C}"/>
                </a:ext>
              </a:extLst>
            </p:cNvPr>
            <p:cNvGrpSpPr/>
            <p:nvPr/>
          </p:nvGrpSpPr>
          <p:grpSpPr>
            <a:xfrm>
              <a:off x="6541028" y="5729574"/>
              <a:ext cx="467388" cy="467388"/>
              <a:chOff x="5965669" y="5603212"/>
              <a:chExt cx="789143" cy="789143"/>
            </a:xfrm>
          </p:grpSpPr>
          <p:sp>
            <p:nvSpPr>
              <p:cNvPr id="38" name="Oval 37">
                <a:extLst>
                  <a:ext uri="{FF2B5EF4-FFF2-40B4-BE49-F238E27FC236}">
                    <a16:creationId xmlns:a16="http://schemas.microsoft.com/office/drawing/2014/main" id="{E75216B3-2CF4-48CA-B378-FBB8DC11B6B2}"/>
                  </a:ext>
                </a:extLst>
              </p:cNvPr>
              <p:cNvSpPr/>
              <p:nvPr/>
            </p:nvSpPr>
            <p:spPr bwMode="auto">
              <a:xfrm>
                <a:off x="5965669" y="5603212"/>
                <a:ext cx="789143" cy="789143"/>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descr="User network">
                <a:extLst>
                  <a:ext uri="{FF2B5EF4-FFF2-40B4-BE49-F238E27FC236}">
                    <a16:creationId xmlns:a16="http://schemas.microsoft.com/office/drawing/2014/main" id="{828D7F8E-1A02-40BA-BBC1-39E5A103E1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2463" y="5690006"/>
                <a:ext cx="615554" cy="615554"/>
              </a:xfrm>
              <a:prstGeom prst="rect">
                <a:avLst/>
              </a:prstGeom>
            </p:spPr>
          </p:pic>
        </p:grpSp>
      </p:grpSp>
      <p:grpSp>
        <p:nvGrpSpPr>
          <p:cNvPr id="39" name="Group 38">
            <a:extLst>
              <a:ext uri="{FF2B5EF4-FFF2-40B4-BE49-F238E27FC236}">
                <a16:creationId xmlns:a16="http://schemas.microsoft.com/office/drawing/2014/main" id="{71AA1D10-F224-462C-9073-707B63663D8B}"/>
              </a:ext>
            </a:extLst>
          </p:cNvPr>
          <p:cNvGrpSpPr/>
          <p:nvPr/>
        </p:nvGrpSpPr>
        <p:grpSpPr>
          <a:xfrm>
            <a:off x="1574793" y="5655492"/>
            <a:ext cx="3830068" cy="615553"/>
            <a:chOff x="1353518" y="5690007"/>
            <a:chExt cx="3830068" cy="615553"/>
          </a:xfrm>
        </p:grpSpPr>
        <p:sp>
          <p:nvSpPr>
            <p:cNvPr id="33" name="Text Placeholder 2">
              <a:extLst>
                <a:ext uri="{FF2B5EF4-FFF2-40B4-BE49-F238E27FC236}">
                  <a16:creationId xmlns:a16="http://schemas.microsoft.com/office/drawing/2014/main" id="{02076A0E-6C0E-4A39-BA02-E6AE7A6BA322}"/>
                </a:ext>
              </a:extLst>
            </p:cNvPr>
            <p:cNvSpPr txBox="1">
              <a:spLocks/>
            </p:cNvSpPr>
            <p:nvPr/>
          </p:nvSpPr>
          <p:spPr>
            <a:xfrm>
              <a:off x="2031562" y="5690007"/>
              <a:ext cx="3152024"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No need to manage AI </a:t>
              </a:r>
              <a:b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infrastructure &amp; complexity</a:t>
              </a:r>
            </a:p>
          </p:txBody>
        </p:sp>
        <p:grpSp>
          <p:nvGrpSpPr>
            <p:cNvPr id="5" name="Group 4">
              <a:extLst>
                <a:ext uri="{FF2B5EF4-FFF2-40B4-BE49-F238E27FC236}">
                  <a16:creationId xmlns:a16="http://schemas.microsoft.com/office/drawing/2014/main" id="{F05B0F87-D568-447B-B5D5-D2EEA5069298}"/>
                </a:ext>
              </a:extLst>
            </p:cNvPr>
            <p:cNvGrpSpPr/>
            <p:nvPr/>
          </p:nvGrpSpPr>
          <p:grpSpPr>
            <a:xfrm>
              <a:off x="1353518" y="5764089"/>
              <a:ext cx="467388" cy="467388"/>
              <a:chOff x="771407" y="5461357"/>
              <a:chExt cx="1072852" cy="1072852"/>
            </a:xfrm>
          </p:grpSpPr>
          <p:sp>
            <p:nvSpPr>
              <p:cNvPr id="37" name="Oval 36">
                <a:extLst>
                  <a:ext uri="{FF2B5EF4-FFF2-40B4-BE49-F238E27FC236}">
                    <a16:creationId xmlns:a16="http://schemas.microsoft.com/office/drawing/2014/main" id="{FE3E44D5-25DE-496F-AF75-90B2936EC653}"/>
                  </a:ext>
                </a:extLst>
              </p:cNvPr>
              <p:cNvSpPr/>
              <p:nvPr/>
            </p:nvSpPr>
            <p:spPr bwMode="auto">
              <a:xfrm>
                <a:off x="771407" y="5461357"/>
                <a:ext cx="1072852" cy="1072852"/>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Graphic 35" descr="Earth globe: Americas">
                <a:extLst>
                  <a:ext uri="{FF2B5EF4-FFF2-40B4-BE49-F238E27FC236}">
                    <a16:creationId xmlns:a16="http://schemas.microsoft.com/office/drawing/2014/main" id="{C7D611C2-3B67-4D68-ABBB-E46024B2A8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33" y="5540583"/>
                <a:ext cx="914400" cy="914400"/>
              </a:xfrm>
              <a:prstGeom prst="rect">
                <a:avLst/>
              </a:prstGeom>
            </p:spPr>
          </p:pic>
        </p:grpSp>
      </p:grpSp>
    </p:spTree>
    <p:extLst>
      <p:ext uri="{BB962C8B-B14F-4D97-AF65-F5344CB8AC3E}">
        <p14:creationId xmlns:p14="http://schemas.microsoft.com/office/powerpoint/2010/main" val="38732063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F4DF-BEC3-4606-B685-811216369BD9}"/>
              </a:ext>
            </a:extLst>
          </p:cNvPr>
          <p:cNvSpPr>
            <a:spLocks noGrp="1"/>
          </p:cNvSpPr>
          <p:nvPr>
            <p:ph type="title"/>
          </p:nvPr>
        </p:nvSpPr>
        <p:spPr/>
        <p:txBody>
          <a:bodyPr/>
          <a:lstStyle/>
          <a:p>
            <a:r>
              <a:rPr lang="en-GB" dirty="0"/>
              <a:t>Reference</a:t>
            </a:r>
          </a:p>
        </p:txBody>
      </p:sp>
      <p:sp>
        <p:nvSpPr>
          <p:cNvPr id="4" name="TextBox 3">
            <a:extLst>
              <a:ext uri="{FF2B5EF4-FFF2-40B4-BE49-F238E27FC236}">
                <a16:creationId xmlns:a16="http://schemas.microsoft.com/office/drawing/2014/main" id="{AFA87225-CEC4-4A65-9363-CB39E9CE9012}"/>
              </a:ext>
            </a:extLst>
          </p:cNvPr>
          <p:cNvSpPr txBox="1"/>
          <p:nvPr/>
        </p:nvSpPr>
        <p:spPr>
          <a:xfrm>
            <a:off x="838200" y="1682297"/>
            <a:ext cx="10957560" cy="1107996"/>
          </a:xfrm>
          <a:prstGeom prst="rect">
            <a:avLst/>
          </a:prstGeom>
          <a:noFill/>
        </p:spPr>
        <p:txBody>
          <a:bodyPr wrap="square" lIns="0" tIns="0" rIns="0" bIns="0" rtlCol="0" anchor="t">
            <a:spAutoFit/>
          </a:bodyPr>
          <a:lstStyle/>
          <a:p>
            <a:pPr marL="457200" lvl="0" indent="-457200" algn="just" defTabSz="914367">
              <a:buFont typeface="Wingdings" panose="05000000000000000000" pitchFamily="2" charset="2"/>
              <a:buChar char="§"/>
              <a:defRPr/>
            </a:pPr>
            <a:r>
              <a:rPr lang="en-GB" sz="2400" dirty="0">
                <a:hlinkClick r:id="rId2"/>
              </a:rPr>
              <a:t>https://github.com/microsoft/PowerApps-Samples/tree/master/ai-builder</a:t>
            </a:r>
            <a:endParaRPr lang="en-GB" sz="2400" dirty="0"/>
          </a:p>
          <a:p>
            <a:pPr marL="457200" lvl="0" indent="-457200" algn="just" defTabSz="914367">
              <a:buFont typeface="Wingdings" panose="05000000000000000000" pitchFamily="2" charset="2"/>
              <a:buChar char="§"/>
              <a:defRPr/>
            </a:pPr>
            <a:r>
              <a:rPr lang="en-GB" sz="2400" dirty="0">
                <a:hlinkClick r:id="rId3"/>
              </a:rPr>
              <a:t>https://github.com/MicrosoftDocs/powerapps-docs/tree/live/powerapps-docs</a:t>
            </a:r>
            <a:endParaRPr lang="en-GB" sz="2400" dirty="0"/>
          </a:p>
          <a:p>
            <a:pPr marL="457200" lvl="0" indent="-457200" algn="just" defTabSz="914367">
              <a:buFont typeface="Wingdings" panose="05000000000000000000" pitchFamily="2" charset="2"/>
              <a:buChar char="§"/>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181031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fontScale="92500" lnSpcReduction="10000"/>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US" dirty="0"/>
              <a:t>AI Builder was released for public preview on June 10, 2019 in Europe and United States.</a:t>
            </a:r>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pic>
        <p:nvPicPr>
          <p:cNvPr id="8" name="Picture 7">
            <a:extLst>
              <a:ext uri="{FF2B5EF4-FFF2-40B4-BE49-F238E27FC236}">
                <a16:creationId xmlns:a16="http://schemas.microsoft.com/office/drawing/2014/main" id="{A8CDB0B6-87D3-4062-91BC-0A079A872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1552742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6" name="Picture 15">
            <a:extLst>
              <a:ext uri="{FF2B5EF4-FFF2-40B4-BE49-F238E27FC236}">
                <a16:creationId xmlns:a16="http://schemas.microsoft.com/office/drawing/2014/main" id="{1037F0B2-E60F-42D3-9D17-A9B9FB997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pic>
        <p:nvPicPr>
          <p:cNvPr id="5" name="Picture 4">
            <a:extLst>
              <a:ext uri="{FF2B5EF4-FFF2-40B4-BE49-F238E27FC236}">
                <a16:creationId xmlns:a16="http://schemas.microsoft.com/office/drawing/2014/main" id="{68F3C712-A17D-47EE-9E39-4B0BBA14BA1D}"/>
              </a:ext>
            </a:extLst>
          </p:cNvPr>
          <p:cNvPicPr>
            <a:picLocks noChangeAspect="1"/>
          </p:cNvPicPr>
          <p:nvPr/>
        </p:nvPicPr>
        <p:blipFill>
          <a:blip r:embed="rId4"/>
          <a:stretch>
            <a:fillRect/>
          </a:stretch>
        </p:blipFill>
        <p:spPr>
          <a:xfrm>
            <a:off x="1119187" y="1089088"/>
            <a:ext cx="9953625" cy="5362575"/>
          </a:xfrm>
          <a:prstGeom prst="rect">
            <a:avLst/>
          </a:prstGeom>
        </p:spPr>
      </p:pic>
    </p:spTree>
    <p:extLst>
      <p:ext uri="{BB962C8B-B14F-4D97-AF65-F5344CB8AC3E}">
        <p14:creationId xmlns:p14="http://schemas.microsoft.com/office/powerpoint/2010/main" val="781424617"/>
      </p:ext>
    </p:extLst>
  </p:cSld>
  <p:clrMapOvr>
    <a:masterClrMapping/>
  </p:clrMapOvr>
</p:sld>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4.xml><?xml version="1.0" encoding="utf-8"?>
<a:theme xmlns:a="http://schemas.openxmlformats.org/drawingml/2006/main" name="1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siness Applications Summit 2019 AI Builder 200" id="{E483BFEB-521C-40AB-9443-46EDE5A23708}" vid="{5D522599-8496-4867-8730-AFA0DD3C38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TotalTime>
  <Words>856</Words>
  <Application>Microsoft Office PowerPoint</Application>
  <PresentationFormat>Widescreen</PresentationFormat>
  <Paragraphs>159</Paragraphs>
  <Slides>21</Slides>
  <Notes>17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vt:i4>
      </vt:variant>
    </vt:vector>
  </HeadingPairs>
  <TitlesOfParts>
    <vt:vector size="34"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2_5-50002_Ignite_Breakout_Template</vt:lpstr>
      <vt:lpstr>2_9-51038_Microsoft Buisness Applications Summit Template</vt:lpstr>
      <vt:lpstr>1_9-51038_Microsoft Buisness Applications Summit Template</vt:lpstr>
      <vt:lpstr>PowerPoint Presentation</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Demo &amp; Hands-on</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42</cp:revision>
  <dcterms:created xsi:type="dcterms:W3CDTF">2019-10-10T05:20:47Z</dcterms:created>
  <dcterms:modified xsi:type="dcterms:W3CDTF">2021-03-18T02:24:25Z</dcterms:modified>
</cp:coreProperties>
</file>